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319" r:id="rId3"/>
    <p:sldId id="310" r:id="rId4"/>
    <p:sldId id="320" r:id="rId5"/>
    <p:sldId id="321" r:id="rId6"/>
    <p:sldId id="322" r:id="rId7"/>
    <p:sldId id="324" r:id="rId8"/>
    <p:sldId id="285" r:id="rId9"/>
    <p:sldId id="266" r:id="rId10"/>
    <p:sldId id="268" r:id="rId11"/>
    <p:sldId id="291" r:id="rId12"/>
    <p:sldId id="276" r:id="rId13"/>
    <p:sldId id="325" r:id="rId14"/>
    <p:sldId id="277" r:id="rId15"/>
    <p:sldId id="292" r:id="rId16"/>
    <p:sldId id="280" r:id="rId17"/>
    <p:sldId id="316" r:id="rId18"/>
    <p:sldId id="293" r:id="rId19"/>
    <p:sldId id="297" r:id="rId20"/>
    <p:sldId id="312" r:id="rId21"/>
    <p:sldId id="290" r:id="rId22"/>
    <p:sldId id="259" r:id="rId23"/>
    <p:sldId id="306" r:id="rId24"/>
    <p:sldId id="298" r:id="rId25"/>
    <p:sldId id="307" r:id="rId26"/>
    <p:sldId id="258" r:id="rId27"/>
    <p:sldId id="301" r:id="rId28"/>
    <p:sldId id="314" r:id="rId29"/>
    <p:sldId id="300" r:id="rId30"/>
    <p:sldId id="305" r:id="rId31"/>
    <p:sldId id="315" r:id="rId32"/>
    <p:sldId id="318" r:id="rId33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6600"/>
    <a:srgbClr val="993300"/>
    <a:srgbClr val="DDDDDD"/>
    <a:srgbClr val="B2B2B2"/>
    <a:srgbClr val="FF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3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defTabSz="92392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176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975" y="4416425"/>
            <a:ext cx="55054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defTabSz="92392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/>
            </a:lvl1pPr>
          </a:lstStyle>
          <a:p>
            <a:pPr>
              <a:defRPr/>
            </a:pPr>
            <a:fld id="{EFE05BBF-775D-424B-9768-6C90E8195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1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2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3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4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5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6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7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8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9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14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15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16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17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18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19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20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21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22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23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24</a:t>
            </a: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25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26</a:t>
            </a: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27</a:t>
            </a: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28</a:t>
            </a: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29</a:t>
            </a: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30</a:t>
            </a: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31</a:t>
            </a: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mtClean="0"/>
              <a:t>Image 32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8C75E-7341-411F-8133-DE0421A48E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9E70A-3F7E-42B5-8154-8C69A25B89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C98ED-8808-45F7-BEE4-7F362776F3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11491E-3A6F-48A7-A5A6-B8E7E487D9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E4601-42D7-4F5E-B637-2EE8CAAE67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D0C9B-E38D-42CB-964A-5C96CEE3B0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8976C-9362-45F0-B422-2C7A6BECE3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5A568-5AD4-4D84-8DCA-913AFBFD4C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7B2CC0-7676-4BAF-9491-BAC7F4BF1A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5933E-3DF3-4F79-A427-D86203979E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9C4B1-107D-468F-A962-978D54A02E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pPr>
              <a:defRPr/>
            </a:pPr>
            <a:fld id="{9578F1EB-7175-492B-A01C-4693CE8A88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hyperlink" Target="http://upload.wikimedia.org/wikipedia/commons/9/96/Dehio_10_Dome_of_the_Rock_Floor_plan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4"/>
          <p:cNvSpPr txBox="1">
            <a:spLocks noChangeArrowheads="1"/>
          </p:cNvSpPr>
          <p:nvPr/>
        </p:nvSpPr>
        <p:spPr bwMode="auto">
          <a:xfrm>
            <a:off x="833438" y="228600"/>
            <a:ext cx="76263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3600">
                <a:solidFill>
                  <a:srgbClr val="DDDDDD"/>
                </a:solidFill>
              </a:rPr>
              <a:t>Early Islamic Art and Architecture: A </a:t>
            </a:r>
          </a:p>
          <a:p>
            <a:pPr algn="ctr"/>
            <a:r>
              <a:rPr lang="en-US" sz="3600">
                <a:solidFill>
                  <a:srgbClr val="DDDDDD"/>
                </a:solidFill>
              </a:rPr>
              <a:t>Model of Cultural Exchange</a:t>
            </a:r>
            <a:endParaRPr lang="en-US" sz="4000">
              <a:solidFill>
                <a:srgbClr val="DDDDDD"/>
              </a:solidFill>
            </a:endParaRPr>
          </a:p>
        </p:txBody>
      </p:sp>
      <p:pic>
        <p:nvPicPr>
          <p:cNvPr id="14338" name="Picture 5" descr="Morocco 07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1543050"/>
            <a:ext cx="655320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7"/>
          <p:cNvSpPr txBox="1">
            <a:spLocks noChangeArrowheads="1"/>
          </p:cNvSpPr>
          <p:nvPr/>
        </p:nvSpPr>
        <p:spPr bwMode="auto">
          <a:xfrm>
            <a:off x="5005388" y="6521450"/>
            <a:ext cx="40370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DDDDDD"/>
                </a:solidFill>
              </a:rPr>
              <a:t>Photo from WHA Morocco, 2005 (Maxwell)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5" descr="File:Age-of-caliph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304800"/>
            <a:ext cx="76200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Text Box 6"/>
          <p:cNvSpPr txBox="1">
            <a:spLocks noChangeArrowheads="1"/>
          </p:cNvSpPr>
          <p:nvPr/>
        </p:nvSpPr>
        <p:spPr bwMode="auto">
          <a:xfrm>
            <a:off x="-71438" y="4724400"/>
            <a:ext cx="9215438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bg1"/>
                </a:solidFill>
              </a:rPr>
              <a:t>   </a:t>
            </a:r>
            <a:r>
              <a:rPr lang="en-US" sz="2800">
                <a:solidFill>
                  <a:srgbClr val="993300"/>
                </a:solidFill>
              </a:rPr>
              <a:t>Expansion under the Prophet Muhammad, 622-632</a:t>
            </a:r>
          </a:p>
          <a:p>
            <a:r>
              <a:rPr lang="en-US" sz="2800">
                <a:solidFill>
                  <a:schemeClr val="bg1"/>
                </a:solidFill>
              </a:rPr>
              <a:t>   </a:t>
            </a:r>
            <a:r>
              <a:rPr lang="en-US" sz="2800">
                <a:solidFill>
                  <a:srgbClr val="FF6600"/>
                </a:solidFill>
              </a:rPr>
              <a:t>Expansion under the “Rightly Guided Caliphs,” 632-661</a:t>
            </a:r>
          </a:p>
          <a:p>
            <a:r>
              <a:rPr lang="en-US" sz="2800">
                <a:solidFill>
                  <a:schemeClr val="bg1"/>
                </a:solidFill>
              </a:rPr>
              <a:t>   </a:t>
            </a:r>
            <a:r>
              <a:rPr lang="en-US" sz="2800">
                <a:solidFill>
                  <a:srgbClr val="FFCC00"/>
                </a:solidFill>
              </a:rPr>
              <a:t>Expansion during the Umayyad Caliphate, 661-750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7" descr="kaba-cc-m-sol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762000"/>
            <a:ext cx="7239000" cy="542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File:Maom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304800"/>
            <a:ext cx="7543800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273050" y="5108575"/>
            <a:ext cx="85026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bg1"/>
                </a:solidFill>
              </a:rPr>
              <a:t>The Islamic Prophet Muhammad, 17th century Ottoman copy </a:t>
            </a:r>
          </a:p>
          <a:p>
            <a:r>
              <a:rPr lang="en-US" sz="2400">
                <a:solidFill>
                  <a:schemeClr val="bg1"/>
                </a:solidFill>
              </a:rPr>
              <a:t>of an early 14th century (Ilkhanate period) manuscript of </a:t>
            </a:r>
          </a:p>
          <a:p>
            <a:r>
              <a:rPr lang="en-US" sz="2400">
                <a:solidFill>
                  <a:schemeClr val="bg1"/>
                </a:solidFill>
              </a:rPr>
              <a:t>Northwestern Iran or Northern Iraq</a:t>
            </a:r>
            <a:r>
              <a:rPr lang="en-US" sz="2400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Muammad-as-youth-meeting-monk-bahira-compendium-persia-1315-edin-5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457200"/>
            <a:ext cx="7848600" cy="375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228600" y="4876800"/>
            <a:ext cx="85852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bg1"/>
                </a:solidFill>
                <a:cs typeface="Arial" charset="0"/>
              </a:rPr>
              <a:t>Young Muhammad meets the monk Bahira. From </a:t>
            </a:r>
          </a:p>
          <a:p>
            <a:r>
              <a:rPr lang="en-US" sz="2400">
                <a:solidFill>
                  <a:schemeClr val="bg1"/>
                </a:solidFill>
                <a:cs typeface="Arial" charset="0"/>
              </a:rPr>
              <a:t>Jami' al-Tavarikh ("The Universal History" or "Compendium of </a:t>
            </a:r>
          </a:p>
          <a:p>
            <a:r>
              <a:rPr lang="en-US" sz="2400">
                <a:solidFill>
                  <a:schemeClr val="bg1"/>
                </a:solidFill>
                <a:cs typeface="Arial" charset="0"/>
              </a:rPr>
              <a:t>Chronicles") written by Rashid Al-Din and illustrated in </a:t>
            </a:r>
          </a:p>
          <a:p>
            <a:r>
              <a:rPr lang="en-US" sz="2400">
                <a:solidFill>
                  <a:schemeClr val="bg1"/>
                </a:solidFill>
                <a:cs typeface="Arial" charset="0"/>
              </a:rPr>
              <a:t>Tabriz, Persia, c. 1315.</a:t>
            </a:r>
            <a:r>
              <a:rPr lang="en-US" sz="24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im4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28600"/>
            <a:ext cx="4310063" cy="641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5257800" y="3962400"/>
            <a:ext cx="35067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bg1"/>
                </a:solidFill>
              </a:rPr>
              <a:t>Muhammad at the Ka’ba</a:t>
            </a:r>
          </a:p>
          <a:p>
            <a:r>
              <a:rPr lang="en-US" sz="2400">
                <a:solidFill>
                  <a:schemeClr val="bg1"/>
                </a:solidFill>
              </a:rPr>
              <a:t>Istanbul, 1595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Muawiy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304800"/>
            <a:ext cx="3124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ext Box 3"/>
          <p:cNvSpPr txBox="1">
            <a:spLocks noChangeArrowheads="1"/>
          </p:cNvSpPr>
          <p:nvPr/>
        </p:nvSpPr>
        <p:spPr bwMode="auto">
          <a:xfrm>
            <a:off x="381000" y="685800"/>
            <a:ext cx="2395538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chemeClr val="bg1"/>
                </a:solidFill>
                <a:cs typeface="Arial" charset="0"/>
              </a:rPr>
              <a:t>Depicts</a:t>
            </a:r>
          </a:p>
          <a:p>
            <a:r>
              <a:rPr lang="en-US" sz="3200">
                <a:solidFill>
                  <a:schemeClr val="bg1"/>
                </a:solidFill>
                <a:cs typeface="Arial" charset="0"/>
              </a:rPr>
              <a:t>Sasanian</a:t>
            </a:r>
          </a:p>
          <a:p>
            <a:r>
              <a:rPr lang="en-US" sz="3200">
                <a:solidFill>
                  <a:schemeClr val="bg1"/>
                </a:solidFill>
                <a:cs typeface="Arial" charset="0"/>
              </a:rPr>
              <a:t>Khusraw II</a:t>
            </a:r>
          </a:p>
          <a:p>
            <a:r>
              <a:rPr lang="en-US" sz="3200">
                <a:solidFill>
                  <a:schemeClr val="bg1"/>
                </a:solidFill>
                <a:cs typeface="Arial" charset="0"/>
              </a:rPr>
              <a:t>(590-628)</a:t>
            </a:r>
          </a:p>
          <a:p>
            <a:endParaRPr lang="en-US" sz="3200">
              <a:solidFill>
                <a:schemeClr val="bg1"/>
              </a:solidFill>
              <a:cs typeface="Arial" charset="0"/>
            </a:endParaRPr>
          </a:p>
          <a:p>
            <a:r>
              <a:rPr lang="en-US" sz="3200">
                <a:solidFill>
                  <a:schemeClr val="bg1"/>
                </a:solidFill>
                <a:cs typeface="Arial" charset="0"/>
              </a:rPr>
              <a:t>BUT</a:t>
            </a:r>
          </a:p>
          <a:p>
            <a:endParaRPr lang="en-US" sz="3200">
              <a:solidFill>
                <a:schemeClr val="bg1"/>
              </a:solidFill>
              <a:cs typeface="Arial" charset="0"/>
            </a:endParaRPr>
          </a:p>
          <a:p>
            <a:r>
              <a:rPr lang="en-US" sz="3200">
                <a:solidFill>
                  <a:schemeClr val="bg1"/>
                </a:solidFill>
                <a:cs typeface="Arial" charset="0"/>
              </a:rPr>
              <a:t>Date Yazid I</a:t>
            </a:r>
          </a:p>
          <a:p>
            <a:r>
              <a:rPr lang="en-US" sz="3200">
                <a:solidFill>
                  <a:schemeClr val="bg1"/>
                </a:solidFill>
                <a:cs typeface="Arial" charset="0"/>
              </a:rPr>
              <a:t>(680-83) in </a:t>
            </a:r>
          </a:p>
          <a:p>
            <a:r>
              <a:rPr lang="en-US" sz="3200">
                <a:solidFill>
                  <a:schemeClr val="bg1"/>
                </a:solidFill>
                <a:cs typeface="Arial" charset="0"/>
              </a:rPr>
              <a:t>Arabic</a:t>
            </a:r>
          </a:p>
        </p:txBody>
      </p:sp>
      <p:pic>
        <p:nvPicPr>
          <p:cNvPr id="26627" name="Picture 4" descr="Khosrau_II_Co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95600" y="3810000"/>
            <a:ext cx="5181600" cy="25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4" descr="4"/>
          <p:cNvPicPr>
            <a:picLocks noChangeAspect="1" noChangeArrowheads="1"/>
          </p:cNvPicPr>
          <p:nvPr/>
        </p:nvPicPr>
        <p:blipFill>
          <a:blip r:embed="rId3"/>
          <a:srcRect b="64000"/>
          <a:stretch>
            <a:fillRect/>
          </a:stretch>
        </p:blipFill>
        <p:spPr bwMode="auto">
          <a:xfrm>
            <a:off x="381000" y="3581400"/>
            <a:ext cx="4876800" cy="241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5" descr="ConstantineII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762000"/>
            <a:ext cx="5181600" cy="245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1447800" y="6096000"/>
            <a:ext cx="7350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DDDDDD"/>
                </a:solidFill>
              </a:rPr>
              <a:t>Almost identical coin struck by al-Malik in 693</a:t>
            </a:r>
          </a:p>
        </p:txBody>
      </p:sp>
      <p:sp>
        <p:nvSpPr>
          <p:cNvPr id="28676" name="Text Box 7"/>
          <p:cNvSpPr txBox="1">
            <a:spLocks noChangeArrowheads="1"/>
          </p:cNvSpPr>
          <p:nvPr/>
        </p:nvSpPr>
        <p:spPr bwMode="auto">
          <a:xfrm>
            <a:off x="3581400" y="3352800"/>
            <a:ext cx="311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28677" name="Text Box 8"/>
          <p:cNvSpPr txBox="1">
            <a:spLocks noChangeArrowheads="1"/>
          </p:cNvSpPr>
          <p:nvPr/>
        </p:nvSpPr>
        <p:spPr bwMode="auto">
          <a:xfrm>
            <a:off x="212725" y="168275"/>
            <a:ext cx="4424363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DDDDDD"/>
                </a:solidFill>
              </a:rPr>
              <a:t>Byzantine coin of three </a:t>
            </a:r>
          </a:p>
          <a:p>
            <a:r>
              <a:rPr lang="en-US" sz="3200">
                <a:solidFill>
                  <a:srgbClr val="DDDDDD"/>
                </a:solidFill>
              </a:rPr>
              <a:t>imperial figures </a:t>
            </a:r>
          </a:p>
          <a:p>
            <a:r>
              <a:rPr lang="en-US" sz="3200">
                <a:solidFill>
                  <a:srgbClr val="DDDDDD"/>
                </a:solidFill>
              </a:rPr>
              <a:t>638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5" descr="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914400"/>
            <a:ext cx="41608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Text Box 6"/>
          <p:cNvSpPr txBox="1">
            <a:spLocks noChangeArrowheads="1"/>
          </p:cNvSpPr>
          <p:nvPr/>
        </p:nvSpPr>
        <p:spPr bwMode="auto">
          <a:xfrm>
            <a:off x="304800" y="1143000"/>
            <a:ext cx="4005263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sz="2800" b="1">
              <a:solidFill>
                <a:srgbClr val="DDDDDD"/>
              </a:solidFill>
            </a:endParaRPr>
          </a:p>
          <a:p>
            <a:r>
              <a:rPr lang="en-US" sz="2800">
                <a:solidFill>
                  <a:srgbClr val="DDDDDD"/>
                </a:solidFill>
              </a:rPr>
              <a:t>Top rows imitate the </a:t>
            </a:r>
          </a:p>
          <a:p>
            <a:r>
              <a:rPr lang="en-US" sz="2800">
                <a:solidFill>
                  <a:srgbClr val="DDDDDD"/>
                </a:solidFill>
              </a:rPr>
              <a:t>Byzantines  </a:t>
            </a:r>
          </a:p>
          <a:p>
            <a:endParaRPr lang="en-US" sz="2800">
              <a:solidFill>
                <a:srgbClr val="DDDDDD"/>
              </a:solidFill>
            </a:endParaRPr>
          </a:p>
          <a:p>
            <a:endParaRPr lang="en-US" sz="2800">
              <a:solidFill>
                <a:srgbClr val="DDDDDD"/>
              </a:solidFill>
            </a:endParaRPr>
          </a:p>
          <a:p>
            <a:endParaRPr lang="en-US" sz="2800">
              <a:solidFill>
                <a:srgbClr val="DDDDDD"/>
              </a:solidFill>
            </a:endParaRPr>
          </a:p>
          <a:p>
            <a:endParaRPr lang="en-US" sz="2800">
              <a:solidFill>
                <a:srgbClr val="DDDDDD"/>
              </a:solidFill>
            </a:endParaRPr>
          </a:p>
          <a:p>
            <a:r>
              <a:rPr lang="en-US" sz="2800">
                <a:solidFill>
                  <a:srgbClr val="DDDDDD"/>
                </a:solidFill>
              </a:rPr>
              <a:t>Bottom row introduces</a:t>
            </a:r>
          </a:p>
          <a:p>
            <a:r>
              <a:rPr lang="en-US" sz="2800">
                <a:solidFill>
                  <a:srgbClr val="DDDDDD"/>
                </a:solidFill>
              </a:rPr>
              <a:t>the new style of coinage</a:t>
            </a:r>
          </a:p>
          <a:p>
            <a:r>
              <a:rPr lang="en-US" sz="2800">
                <a:solidFill>
                  <a:srgbClr val="DDDDDD"/>
                </a:solidFill>
              </a:rPr>
              <a:t>by al-Malik</a:t>
            </a:r>
          </a:p>
          <a:p>
            <a:r>
              <a:rPr lang="en-US" sz="2800">
                <a:solidFill>
                  <a:srgbClr val="DDDDDD"/>
                </a:solidFill>
              </a:rPr>
              <a:t> </a:t>
            </a:r>
          </a:p>
          <a:p>
            <a:r>
              <a:rPr lang="en-US" sz="2800">
                <a:solidFill>
                  <a:srgbClr val="DDDDDD"/>
                </a:solidFill>
              </a:rPr>
              <a:t> </a:t>
            </a:r>
          </a:p>
          <a:p>
            <a:r>
              <a:rPr lang="en-US" sz="2800">
                <a:solidFill>
                  <a:srgbClr val="DDDDDD"/>
                </a:solidFill>
              </a:rPr>
              <a:t> </a:t>
            </a:r>
          </a:p>
        </p:txBody>
      </p:sp>
      <p:sp>
        <p:nvSpPr>
          <p:cNvPr id="30723" name="Text Box 7"/>
          <p:cNvSpPr txBox="1">
            <a:spLocks noChangeArrowheads="1"/>
          </p:cNvSpPr>
          <p:nvPr/>
        </p:nvSpPr>
        <p:spPr bwMode="auto">
          <a:xfrm>
            <a:off x="152400" y="217488"/>
            <a:ext cx="7848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DDDDDD"/>
                </a:solidFill>
              </a:rPr>
              <a:t>Early coins of Caliph Abd al-Malik (646-705)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5" descr="Temple_mou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19200"/>
            <a:ext cx="7924800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Text Box 6"/>
          <p:cNvSpPr txBox="1">
            <a:spLocks noChangeArrowheads="1"/>
          </p:cNvSpPr>
          <p:nvPr/>
        </p:nvSpPr>
        <p:spPr bwMode="auto">
          <a:xfrm>
            <a:off x="304800" y="228600"/>
            <a:ext cx="8413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DDDDDD"/>
                </a:solidFill>
              </a:rPr>
              <a:t>Dome of the Rock in the Haram al-Sharif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5" descr="10-the-dome-of-the-r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914400"/>
            <a:ext cx="7267575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5" descr="YIMG_13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04800"/>
            <a:ext cx="44958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6" descr="split-diocletian-palace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3886200"/>
            <a:ext cx="41148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Text Box 7"/>
          <p:cNvSpPr txBox="1">
            <a:spLocks noChangeArrowheads="1"/>
          </p:cNvSpPr>
          <p:nvPr/>
        </p:nvSpPr>
        <p:spPr bwMode="auto">
          <a:xfrm>
            <a:off x="5241925" y="271463"/>
            <a:ext cx="26479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DDDDDD"/>
                </a:solidFill>
              </a:rPr>
              <a:t>Diocletian’s </a:t>
            </a:r>
          </a:p>
          <a:p>
            <a:r>
              <a:rPr lang="en-US" sz="3600">
                <a:solidFill>
                  <a:srgbClr val="DDDDDD"/>
                </a:solidFill>
              </a:rPr>
              <a:t>mausoleum</a:t>
            </a:r>
          </a:p>
          <a:p>
            <a:r>
              <a:rPr lang="en-US" sz="3600">
                <a:solidFill>
                  <a:srgbClr val="DDDDDD"/>
                </a:solidFill>
              </a:rPr>
              <a:t>303 AD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sanvita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914400"/>
            <a:ext cx="7134225" cy="535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533400" y="0"/>
            <a:ext cx="83629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chemeClr val="bg1"/>
                </a:solidFill>
              </a:rPr>
              <a:t>Basilica San Vitale in Ravenna (548 AD)</a:t>
            </a:r>
          </a:p>
          <a:p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4" descr="sanvitalefloorpl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04800"/>
            <a:ext cx="4343400" cy="347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6" descr="File:Dehio 10 Dome of the Rock Floor plan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29200" y="2743200"/>
            <a:ext cx="3922713" cy="388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Text Box 7"/>
          <p:cNvSpPr txBox="1">
            <a:spLocks noChangeArrowheads="1"/>
          </p:cNvSpPr>
          <p:nvPr/>
        </p:nvSpPr>
        <p:spPr bwMode="auto">
          <a:xfrm>
            <a:off x="5089525" y="1643063"/>
            <a:ext cx="3841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DDDDDD"/>
                </a:solidFill>
              </a:rPr>
              <a:t>Dome of the Rock</a:t>
            </a:r>
          </a:p>
        </p:txBody>
      </p:sp>
      <p:sp>
        <p:nvSpPr>
          <p:cNvPr id="36868" name="Text Box 8"/>
          <p:cNvSpPr txBox="1">
            <a:spLocks noChangeArrowheads="1"/>
          </p:cNvSpPr>
          <p:nvPr/>
        </p:nvSpPr>
        <p:spPr bwMode="auto">
          <a:xfrm>
            <a:off x="1066800" y="3962400"/>
            <a:ext cx="26225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DDDDDD"/>
                </a:solidFill>
              </a:rPr>
              <a:t>San Vitale</a:t>
            </a:r>
          </a:p>
          <a:p>
            <a:r>
              <a:rPr lang="en-US" sz="3600">
                <a:solidFill>
                  <a:srgbClr val="DDDDDD"/>
                </a:solidFill>
              </a:rPr>
              <a:t> in Ravenna</a:t>
            </a:r>
          </a:p>
        </p:txBody>
      </p:sp>
      <p:sp>
        <p:nvSpPr>
          <p:cNvPr id="36869" name="Text Box 6"/>
          <p:cNvSpPr txBox="1">
            <a:spLocks noChangeArrowheads="1"/>
          </p:cNvSpPr>
          <p:nvPr/>
        </p:nvSpPr>
        <p:spPr bwMode="auto">
          <a:xfrm>
            <a:off x="212725" y="5954713"/>
            <a:ext cx="281781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Reprinted with permission from </a:t>
            </a:r>
          </a:p>
          <a:p>
            <a:r>
              <a:rPr lang="en-US">
                <a:solidFill>
                  <a:schemeClr val="bg1"/>
                </a:solidFill>
              </a:rPr>
              <a:t>Holly Hayes/Sacred Destinations</a:t>
            </a:r>
            <a:r>
              <a:rPr 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5" descr="dome-of-the-rock-interior2-c-damon-lynch-pbas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612775"/>
            <a:ext cx="86106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5" descr="2234758456_f316458362_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04800"/>
            <a:ext cx="423545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Text Box 6"/>
          <p:cNvSpPr txBox="1">
            <a:spLocks noChangeArrowheads="1"/>
          </p:cNvSpPr>
          <p:nvPr/>
        </p:nvSpPr>
        <p:spPr bwMode="auto">
          <a:xfrm>
            <a:off x="441325" y="1109663"/>
            <a:ext cx="3816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DDDDDD"/>
                </a:solidFill>
              </a:rPr>
              <a:t>Interior San Vitale</a:t>
            </a:r>
          </a:p>
        </p:txBody>
      </p:sp>
      <p:pic>
        <p:nvPicPr>
          <p:cNvPr id="40963" name="Picture 8" descr="ravenna6thcentury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2552700"/>
            <a:ext cx="4038600" cy="302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5" descr="MosqueOfOmar19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2800" y="228600"/>
            <a:ext cx="47879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Text Box 3"/>
          <p:cNvSpPr txBox="1">
            <a:spLocks noChangeArrowheads="1"/>
          </p:cNvSpPr>
          <p:nvPr/>
        </p:nvSpPr>
        <p:spPr bwMode="auto">
          <a:xfrm>
            <a:off x="365125" y="1487488"/>
            <a:ext cx="2624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bg1"/>
                </a:solidFill>
              </a:rPr>
              <a:t>Interior </a:t>
            </a:r>
          </a:p>
          <a:p>
            <a:r>
              <a:rPr lang="en-US" sz="2400">
                <a:solidFill>
                  <a:schemeClr val="bg1"/>
                </a:solidFill>
              </a:rPr>
              <a:t>Dome of the Rock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5" descr="kubba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687388"/>
            <a:ext cx="8610600" cy="569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5" descr="ft1w100463_fig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7225" y="304800"/>
            <a:ext cx="5230813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Arabischer_Maler_um_690_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609600"/>
            <a:ext cx="3676650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Picture 3" descr="mosaic-detail-pd-35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209800"/>
            <a:ext cx="4343400" cy="302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Text Box 4"/>
          <p:cNvSpPr txBox="1">
            <a:spLocks noChangeArrowheads="1"/>
          </p:cNvSpPr>
          <p:nvPr/>
        </p:nvSpPr>
        <p:spPr bwMode="auto">
          <a:xfrm>
            <a:off x="4708525" y="549275"/>
            <a:ext cx="34321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DDDDDD"/>
                </a:solidFill>
              </a:rPr>
              <a:t>Interior mosaics </a:t>
            </a:r>
          </a:p>
          <a:p>
            <a:r>
              <a:rPr lang="en-US" sz="3200">
                <a:solidFill>
                  <a:srgbClr val="DDDDDD"/>
                </a:solidFill>
              </a:rPr>
              <a:t>Dome of the Rock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5" descr="dome-of-the-rock_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725488"/>
            <a:ext cx="82296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2" name="Text Box 6"/>
          <p:cNvSpPr txBox="1">
            <a:spLocks noChangeArrowheads="1"/>
          </p:cNvSpPr>
          <p:nvPr/>
        </p:nvSpPr>
        <p:spPr bwMode="auto">
          <a:xfrm>
            <a:off x="1371600" y="381000"/>
            <a:ext cx="311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5" descr="Ommayyad_Mosque_Damascu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1143000"/>
            <a:ext cx="7077075" cy="535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0" name="Text Box 6"/>
          <p:cNvSpPr txBox="1">
            <a:spLocks noChangeArrowheads="1"/>
          </p:cNvSpPr>
          <p:nvPr/>
        </p:nvSpPr>
        <p:spPr bwMode="auto">
          <a:xfrm>
            <a:off x="609600" y="304800"/>
            <a:ext cx="7981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DDDDDD"/>
                </a:solidFill>
              </a:rPr>
              <a:t>Great Mosque of Damascus (706-716)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5" descr="great-mosque-damascus-syr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303213"/>
            <a:ext cx="7239000" cy="628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5" descr="Fig_1_Horseshoe_arches_Umayyad_Mosqu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400050"/>
            <a:ext cx="807720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5" descr="omayyad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419100"/>
            <a:ext cx="81534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5" descr="46963-004-B1CF4A0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7038" y="381000"/>
            <a:ext cx="6129337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5" descr="interior-of-great-mosque-of-cordob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914400"/>
            <a:ext cx="8172450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0" name="Text Box 6"/>
          <p:cNvSpPr txBox="1">
            <a:spLocks noChangeArrowheads="1"/>
          </p:cNvSpPr>
          <p:nvPr/>
        </p:nvSpPr>
        <p:spPr bwMode="auto">
          <a:xfrm>
            <a:off x="762000" y="228600"/>
            <a:ext cx="64738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DDDDDD"/>
                </a:solidFill>
              </a:rPr>
              <a:t>Great Mosque of Cordoba 706-716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5" descr="mosque_interior_111_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533400"/>
            <a:ext cx="8229600" cy="546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ext Box 6"/>
          <p:cNvSpPr txBox="1">
            <a:spLocks noChangeArrowheads="1"/>
          </p:cNvSpPr>
          <p:nvPr/>
        </p:nvSpPr>
        <p:spPr bwMode="auto">
          <a:xfrm>
            <a:off x="365125" y="1185863"/>
            <a:ext cx="22669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rgbClr val="DDDDDD"/>
                </a:solidFill>
              </a:rPr>
              <a:t>Visigoth</a:t>
            </a:r>
          </a:p>
          <a:p>
            <a:r>
              <a:rPr lang="en-US" sz="3600">
                <a:solidFill>
                  <a:srgbClr val="DDDDDD"/>
                </a:solidFill>
              </a:rPr>
              <a:t>influenced</a:t>
            </a:r>
          </a:p>
          <a:p>
            <a:r>
              <a:rPr lang="en-US" sz="3600">
                <a:solidFill>
                  <a:srgbClr val="DDDDDD"/>
                </a:solidFill>
              </a:rPr>
              <a:t>shell over</a:t>
            </a:r>
          </a:p>
          <a:p>
            <a:r>
              <a:rPr lang="en-US" sz="3600">
                <a:solidFill>
                  <a:srgbClr val="DDDDDD"/>
                </a:solidFill>
              </a:rPr>
              <a:t>mirhrab</a:t>
            </a:r>
          </a:p>
        </p:txBody>
      </p:sp>
      <p:pic>
        <p:nvPicPr>
          <p:cNvPr id="67586" name="Picture 8" descr="LexorientCordoba6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2800" y="685800"/>
            <a:ext cx="4862513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5" descr="dev_moavr_clipc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762000"/>
            <a:ext cx="800100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7" descr="43327-004-F9C08AA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990600"/>
            <a:ext cx="7696200" cy="519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5" descr="shahada-RW-S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0600" y="742950"/>
            <a:ext cx="7239000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7726</TotalTime>
  <Words>258</Words>
  <Application>Microsoft Office PowerPoint</Application>
  <PresentationFormat>On-screen Show (4:3)</PresentationFormat>
  <Paragraphs>94</Paragraphs>
  <Slides>32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4" baseType="lpstr">
      <vt:lpstr>Arial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Company>GMC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maxwellmj</dc:creator>
  <cp:lastModifiedBy>maxwellmj</cp:lastModifiedBy>
  <cp:revision>37</cp:revision>
  <dcterms:created xsi:type="dcterms:W3CDTF">2010-09-19T18:28:12Z</dcterms:created>
  <dcterms:modified xsi:type="dcterms:W3CDTF">2011-06-01T19:54:10Z</dcterms:modified>
</cp:coreProperties>
</file>